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Designformatvorlage 2 - Akz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10" autoAdjust="0"/>
    <p:restoredTop sz="94737" autoAdjust="0"/>
  </p:normalViewPr>
  <p:slideViewPr>
    <p:cSldViewPr snapToGrid="0">
      <p:cViewPr varScale="1">
        <p:scale>
          <a:sx n="115" d="100"/>
          <a:sy n="115" d="100"/>
        </p:scale>
        <p:origin x="324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72672F-BF9D-4709-8F57-B9B7DB277014}" type="datetimeFigureOut">
              <a:rPr lang="de-AT" smtClean="0"/>
              <a:t>23.12.2015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1791BE-E0A7-44D6-BCE9-9BD82F092DF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89326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3523487"/>
            <a:ext cx="9144000" cy="1473899"/>
          </a:xfrm>
        </p:spPr>
        <p:txBody>
          <a:bodyPr anchor="b">
            <a:normAutofit/>
          </a:bodyPr>
          <a:lstStyle>
            <a:lvl1pPr algn="ctr">
              <a:defRPr sz="4400">
                <a:ln>
                  <a:noFill/>
                </a:ln>
                <a:solidFill>
                  <a:srgbClr val="C00000"/>
                </a:solidFill>
                <a:effectLst>
                  <a:reflection blurRad="6350" stA="20000" endPos="40000" dir="5400000" sy="-100000" algn="bl" rotWithShape="0"/>
                </a:effectLst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5089462"/>
            <a:ext cx="9144000" cy="84804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C000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  <p:grpSp>
        <p:nvGrpSpPr>
          <p:cNvPr id="7" name="Gruppieren 6"/>
          <p:cNvGrpSpPr/>
          <p:nvPr userDrawn="1"/>
        </p:nvGrpSpPr>
        <p:grpSpPr>
          <a:xfrm>
            <a:off x="3723041" y="804672"/>
            <a:ext cx="4745918" cy="2361918"/>
            <a:chOff x="5922082" y="804672"/>
            <a:chExt cx="4745918" cy="2361918"/>
          </a:xfrm>
        </p:grpSpPr>
        <p:sp>
          <p:nvSpPr>
            <p:cNvPr id="9" name="Richtungspfeil 8"/>
            <p:cNvSpPr/>
            <p:nvPr userDrawn="1"/>
          </p:nvSpPr>
          <p:spPr>
            <a:xfrm rot="16200000">
              <a:off x="7114082" y="-387328"/>
              <a:ext cx="2361918" cy="4745918"/>
            </a:xfrm>
            <a:prstGeom prst="homePlate">
              <a:avLst>
                <a:gd name="adj" fmla="val 29869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39700" prst="cross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dirty="0"/>
            </a:p>
          </p:txBody>
        </p:sp>
        <p:pic>
          <p:nvPicPr>
            <p:cNvPr id="10" name="Grafik 9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67132" y="1155042"/>
              <a:ext cx="3542857" cy="168888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19140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7865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3503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4062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2929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218688" y="1825625"/>
            <a:ext cx="37800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573800" y="1825625"/>
            <a:ext cx="37800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0994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6720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4682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1269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2083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450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18688" y="1825625"/>
            <a:ext cx="813511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218688" y="6453886"/>
            <a:ext cx="49347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Horst Brunsteiner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4538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  <p:sp>
        <p:nvSpPr>
          <p:cNvPr id="13" name="Parallelogramm 12"/>
          <p:cNvSpPr/>
          <p:nvPr userDrawn="1"/>
        </p:nvSpPr>
        <p:spPr>
          <a:xfrm>
            <a:off x="0" y="0"/>
            <a:ext cx="2999232" cy="6858000"/>
          </a:xfrm>
          <a:prstGeom prst="parallelogram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54000" dist="127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" name="Ellipse 6"/>
          <p:cNvSpPr/>
          <p:nvPr userDrawn="1"/>
        </p:nvSpPr>
        <p:spPr>
          <a:xfrm>
            <a:off x="583987" y="2514600"/>
            <a:ext cx="1831258" cy="18288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54000" dist="12700" algn="l" rotWithShape="0">
              <a:prstClr val="black">
                <a:alpha val="20000"/>
              </a:prstClr>
            </a:outerShdw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AT"/>
          </a:p>
        </p:txBody>
      </p:sp>
      <p:sp>
        <p:nvSpPr>
          <p:cNvPr id="12" name="Ellipse 11"/>
          <p:cNvSpPr/>
          <p:nvPr userDrawn="1"/>
        </p:nvSpPr>
        <p:spPr>
          <a:xfrm>
            <a:off x="642538" y="4981743"/>
            <a:ext cx="1210646" cy="120902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54000" dist="12700" algn="l" rotWithShape="0">
              <a:prstClr val="black">
                <a:alpha val="20000"/>
              </a:prstClr>
            </a:outerShdw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AT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218688" y="365125"/>
            <a:ext cx="813511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0" y="6453886"/>
            <a:ext cx="2292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21.11.2015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6667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5">
              <a:lumMod val="50000"/>
            </a:schemeClr>
          </a:solidFill>
          <a:effectLst/>
          <a:latin typeface="Arial Black" panose="020B0A040201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smtClean="0"/>
              <a:t>Die Traumhaus-Fabrik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de-DE" smtClean="0"/>
              <a:t>Ihr Wunsch ist unser Ziel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9759744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Entwurf und Angebot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sz="half" idx="1"/>
          </p:nvPr>
        </p:nvSpPr>
        <p:spPr>
          <a:xfrm>
            <a:off x="3218688" y="2097023"/>
            <a:ext cx="3780000" cy="4079939"/>
          </a:xfrm>
        </p:spPr>
        <p:txBody>
          <a:bodyPr>
            <a:normAutofit/>
          </a:bodyPr>
          <a:lstStyle/>
          <a:p>
            <a:pPr lvl="0"/>
            <a:r>
              <a:rPr lang="de-DE" sz="2400" dirty="0" smtClean="0"/>
              <a:t>Sie bringen Ihre Ideen mit oder</a:t>
            </a:r>
          </a:p>
          <a:p>
            <a:pPr lvl="0"/>
            <a:r>
              <a:rPr lang="de-DE" sz="2400" dirty="0" smtClean="0"/>
              <a:t>Sie lassen unsere Berater für Sie entwickeln</a:t>
            </a:r>
          </a:p>
          <a:p>
            <a:pPr lvl="0"/>
            <a:r>
              <a:rPr lang="de-DE" sz="2400" dirty="0" smtClean="0"/>
              <a:t>Sie stimmen die Entwürfe ab</a:t>
            </a:r>
          </a:p>
          <a:p>
            <a:pPr lvl="0"/>
            <a:r>
              <a:rPr lang="de-DE" sz="2400" dirty="0" smtClean="0"/>
              <a:t>Sie erhalten in kurzer Zeit Ihr persönliches Angebot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3963" y="2740164"/>
            <a:ext cx="3779837" cy="25222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94616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Auftrag und Baugesuch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9450" y="2407657"/>
            <a:ext cx="3779838" cy="31872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>
          <a:xfrm>
            <a:off x="7573800" y="2170175"/>
            <a:ext cx="3780000" cy="4006787"/>
          </a:xfrm>
        </p:spPr>
        <p:txBody>
          <a:bodyPr>
            <a:normAutofit/>
          </a:bodyPr>
          <a:lstStyle/>
          <a:p>
            <a:pPr lvl="0"/>
            <a:r>
              <a:rPr lang="de-DE" sz="2400" dirty="0"/>
              <a:t>Gefällt der Entwurf und passt der Preis, so kommt es zum Auftrag</a:t>
            </a:r>
          </a:p>
          <a:p>
            <a:pPr lvl="0"/>
            <a:r>
              <a:rPr lang="de-DE" sz="2400" dirty="0"/>
              <a:t>Die Traumhaus-Fabrik übernimmt die Ausarbeitung der Einreichpläne</a:t>
            </a:r>
          </a:p>
          <a:p>
            <a:pPr lvl="0"/>
            <a:r>
              <a:rPr lang="de-DE" sz="2400" dirty="0"/>
              <a:t>Wir begleiten Sie auch zur Bauverhandlung</a:t>
            </a:r>
          </a:p>
          <a:p>
            <a:endParaRPr lang="de-AT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04662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Detailplanung und Produktion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lvl="0"/>
            <a:r>
              <a:rPr lang="de-DE" sz="2400" dirty="0" smtClean="0"/>
              <a:t>Nach dem Baubescheid beginnt die Detailplanung</a:t>
            </a:r>
          </a:p>
          <a:p>
            <a:pPr lvl="0"/>
            <a:r>
              <a:rPr lang="de-DE" sz="2400" dirty="0" smtClean="0"/>
              <a:t>Gleichzeitig suchen Sie Farbe und Ausführung der einzelnen Komponenten aus.</a:t>
            </a:r>
          </a:p>
          <a:p>
            <a:pPr lvl="0"/>
            <a:r>
              <a:rPr lang="de-DE" sz="2400" dirty="0" smtClean="0"/>
              <a:t>Ihr Haus wird in der Halle produziert, während auf der Baustelle der Keller wächst.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3963" y="2582856"/>
            <a:ext cx="3779837" cy="28368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22267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Hausbau und Übergabe</a:t>
            </a:r>
            <a:endParaRPr lang="de-AT" dirty="0" smtClean="0"/>
          </a:p>
        </p:txBody>
      </p:sp>
      <p:pic>
        <p:nvPicPr>
          <p:cNvPr id="9" name="Inhaltsplatzhalter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9450" y="2582856"/>
            <a:ext cx="3779838" cy="28368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0"/>
            <a:r>
              <a:rPr lang="de-DE" sz="2400" dirty="0"/>
              <a:t>Es ist so weit: in zwei Tagen ist Ihr Haus wetterfest.</a:t>
            </a:r>
          </a:p>
          <a:p>
            <a:pPr lvl="0"/>
            <a:r>
              <a:rPr lang="de-DE" sz="2400" dirty="0"/>
              <a:t>Unsere bestens geschulte Mannschaft arbeitet mit höchster Präzision.</a:t>
            </a:r>
          </a:p>
          <a:p>
            <a:pPr lvl="0"/>
            <a:r>
              <a:rPr lang="de-DE" sz="2400" dirty="0"/>
              <a:t>In zwei Monaten der gesamte Innenausbau fertig</a:t>
            </a:r>
          </a:p>
          <a:p>
            <a:endParaRPr lang="de-AT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62931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Der krönende Moment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Die Hausübergabe durch den Bauleiter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14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8972" y="2763203"/>
            <a:ext cx="5114544" cy="34137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5367182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Ihre Ansprechpartner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Rudi Ratlos</a:t>
            </a:r>
          </a:p>
          <a:p>
            <a:pPr lvl="0"/>
            <a:r>
              <a:rPr lang="de-AT" smtClean="0"/>
              <a:t>Paul Planlos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00011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Wir wünschen Ihnen einen schönen Tag</a:t>
            </a:r>
          </a:p>
        </p:txBody>
      </p:sp>
      <p:sp>
        <p:nvSpPr>
          <p:cNvPr id="12" name="Untertitel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33682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Was Sie erwartet: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>
          <a:xfrm>
            <a:off x="4521200" y="1825625"/>
            <a:ext cx="6832600" cy="4351338"/>
          </a:xfrm>
        </p:spPr>
        <p:txBody>
          <a:bodyPr/>
          <a:lstStyle/>
          <a:p>
            <a:pPr lvl="0"/>
            <a:r>
              <a:rPr lang="de-AT" dirty="0" smtClean="0"/>
              <a:t>Die Traumhausfabrik</a:t>
            </a:r>
          </a:p>
          <a:p>
            <a:pPr lvl="0"/>
            <a:r>
              <a:rPr lang="de-AT" dirty="0" smtClean="0"/>
              <a:t>Tradition und Moderne</a:t>
            </a:r>
          </a:p>
          <a:p>
            <a:pPr lvl="0"/>
            <a:r>
              <a:rPr lang="de-AT" dirty="0" smtClean="0"/>
              <a:t>High Tech und Umwelt</a:t>
            </a:r>
          </a:p>
          <a:p>
            <a:pPr lvl="0"/>
            <a:r>
              <a:rPr lang="de-AT" dirty="0" smtClean="0"/>
              <a:t>Ihr Weg zum Traumhaus</a:t>
            </a:r>
          </a:p>
          <a:p>
            <a:pPr lvl="1"/>
            <a:r>
              <a:rPr lang="de-AT" dirty="0" smtClean="0"/>
              <a:t>Entwurf und Angebot</a:t>
            </a:r>
          </a:p>
          <a:p>
            <a:pPr lvl="1"/>
            <a:r>
              <a:rPr lang="de-AT" dirty="0" smtClean="0"/>
              <a:t>Auftrag und Baugesuch</a:t>
            </a:r>
          </a:p>
          <a:p>
            <a:pPr lvl="1"/>
            <a:r>
              <a:rPr lang="de-AT" dirty="0" smtClean="0"/>
              <a:t>Detailplanung und Produktion</a:t>
            </a:r>
          </a:p>
          <a:p>
            <a:pPr lvl="1"/>
            <a:r>
              <a:rPr lang="de-AT" dirty="0" smtClean="0"/>
              <a:t>Hausbau und Übergabe</a:t>
            </a:r>
          </a:p>
          <a:p>
            <a:pPr lvl="0"/>
            <a:r>
              <a:rPr lang="de-AT" dirty="0" smtClean="0"/>
              <a:t>Ihre Ansprechpartner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8705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Die Traumhausfabrik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spcAft>
                <a:spcPts val="1200"/>
              </a:spcAft>
            </a:pPr>
            <a:r>
              <a:rPr lang="de-AT" dirty="0" smtClean="0"/>
              <a:t>Größter Fertighausproduzent in Österreich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Seit 1970 am Markt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Lange Tradition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Innovatives Unternehmen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Ausgezeichnet mit Österr. Holzbaupreis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120.000 zufriedene Kunden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209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Die Firmeneigentümer</a:t>
            </a:r>
            <a:endParaRPr lang="de-AT" dirty="0" smtClean="0"/>
          </a:p>
        </p:txBody>
      </p:sp>
      <p:pic>
        <p:nvPicPr>
          <p:cNvPr id="14" name="Inhaltsplatzhalter 13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0188" y="1989979"/>
            <a:ext cx="2720181" cy="364504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5" name="Inhaltsplatzhalter 14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5900" y="1989979"/>
            <a:ext cx="2720181" cy="364504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19" name="Textfeld 18"/>
          <p:cNvSpPr txBox="1"/>
          <p:nvPr/>
        </p:nvSpPr>
        <p:spPr>
          <a:xfrm>
            <a:off x="4040189" y="5835398"/>
            <a:ext cx="272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>
                <a:solidFill>
                  <a:srgbClr val="0070C0"/>
                </a:solidFill>
              </a:rPr>
              <a:t>Dagmar Dach</a:t>
            </a:r>
            <a:endParaRPr lang="de-AT" sz="2400" b="1" dirty="0">
              <a:solidFill>
                <a:srgbClr val="0070C0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7835900" y="5835398"/>
            <a:ext cx="27201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>
                <a:solidFill>
                  <a:srgbClr val="0070C0"/>
                </a:solidFill>
              </a:rPr>
              <a:t>Hans van Hauss</a:t>
            </a:r>
            <a:endParaRPr lang="de-AT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934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Tradition…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6987049"/>
              </p:ext>
            </p:extLst>
          </p:nvPr>
        </p:nvGraphicFramePr>
        <p:xfrm>
          <a:off x="3219450" y="1825625"/>
          <a:ext cx="8134350" cy="4294758"/>
        </p:xfrm>
        <a:graphic>
          <a:graphicData uri="http://schemas.openxmlformats.org/drawingml/2006/table">
            <a:tbl>
              <a:tblPr firstCol="1" bandRow="1">
                <a:tableStyleId>{306799F8-075E-4A3A-A7F6-7FBC6576F1A4}</a:tableStyleId>
              </a:tblPr>
              <a:tblGrid>
                <a:gridCol w="1413510">
                  <a:extLst>
                    <a:ext uri="{9D8B030D-6E8A-4147-A177-3AD203B41FA5}">
                      <a16:colId xmlns:a16="http://schemas.microsoft.com/office/drawing/2014/main" val="370387251"/>
                    </a:ext>
                  </a:extLst>
                </a:gridCol>
                <a:gridCol w="6720840">
                  <a:extLst>
                    <a:ext uri="{9D8B030D-6E8A-4147-A177-3AD203B41FA5}">
                      <a16:colId xmlns:a16="http://schemas.microsoft.com/office/drawing/2014/main" val="1480839196"/>
                    </a:ext>
                  </a:extLst>
                </a:gridCol>
              </a:tblGrid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Bis 1999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Eingesessenes österreichisches</a:t>
                      </a:r>
                      <a:r>
                        <a:rPr lang="de-DE" baseline="0" dirty="0" smtClean="0"/>
                        <a:t> Sägewerk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0689929"/>
                  </a:ext>
                </a:extLst>
              </a:tr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1999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Firmenübernahme</a:t>
                      </a:r>
                      <a:r>
                        <a:rPr lang="de-DE" baseline="0" dirty="0" smtClean="0"/>
                        <a:t> durch Hans van </a:t>
                      </a:r>
                      <a:r>
                        <a:rPr lang="de-DE" baseline="0" dirty="0" err="1" smtClean="0"/>
                        <a:t>Hauss</a:t>
                      </a:r>
                      <a:r>
                        <a:rPr lang="de-DE" baseline="0" dirty="0" smtClean="0"/>
                        <a:t> und Dagmar Dach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9293382"/>
                  </a:ext>
                </a:extLst>
              </a:tr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2000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Einweihung des ersten Fertighauses aus eigener Produktion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17039601"/>
                  </a:ext>
                </a:extLst>
              </a:tr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2004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16 unterschiedliche</a:t>
                      </a:r>
                      <a:r>
                        <a:rPr lang="de-DE" baseline="0" dirty="0" smtClean="0"/>
                        <a:t> Haustypen stehen zur Verfügung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6277757"/>
                  </a:ext>
                </a:extLst>
              </a:tr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2010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Rekordumsätze führen</a:t>
                      </a:r>
                      <a:r>
                        <a:rPr lang="de-DE" baseline="0" dirty="0" smtClean="0"/>
                        <a:t> zum Bau einer neuen Produktionshalle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6761136"/>
                  </a:ext>
                </a:extLst>
              </a:tr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2014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Auszeichnung: Österreichischer Holzbaupreis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9416279"/>
                  </a:ext>
                </a:extLst>
              </a:tr>
            </a:tbl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4079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… und Moderne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Innovative Produktionsmethoden</a:t>
            </a:r>
          </a:p>
          <a:p>
            <a:pPr lvl="0"/>
            <a:r>
              <a:rPr lang="de-AT" smtClean="0"/>
              <a:t>Umweltfreundliche Produkte</a:t>
            </a:r>
          </a:p>
          <a:p>
            <a:pPr lvl="0"/>
            <a:r>
              <a:rPr lang="de-AT" smtClean="0"/>
              <a:t>Kyoto-konform</a:t>
            </a:r>
          </a:p>
          <a:p>
            <a:pPr lvl="0"/>
            <a:r>
              <a:rPr lang="de-AT" smtClean="0"/>
              <a:t>Höchste Dämmwerte</a:t>
            </a:r>
          </a:p>
          <a:p>
            <a:pPr lvl="0"/>
            <a:r>
              <a:rPr lang="de-AT" smtClean="0"/>
              <a:t>Niedriger Energieverbrauch</a:t>
            </a:r>
          </a:p>
          <a:p>
            <a:pPr lvl="0"/>
            <a:r>
              <a:rPr lang="de-AT" smtClean="0"/>
              <a:t>Modernste Technik</a:t>
            </a:r>
            <a:endParaRPr lang="de-AT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6596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High Tech und Umwelt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>
          <a:xfrm>
            <a:off x="3218688" y="1825625"/>
            <a:ext cx="5961888" cy="4351338"/>
          </a:xfrm>
        </p:spPr>
        <p:txBody>
          <a:bodyPr/>
          <a:lstStyle/>
          <a:p>
            <a:pPr lvl="0">
              <a:spcAft>
                <a:spcPts val="6000"/>
              </a:spcAft>
            </a:pPr>
            <a:r>
              <a:rPr lang="de-DE" dirty="0" smtClean="0"/>
              <a:t>Modernste Produktion garantiert höchste Qualität</a:t>
            </a:r>
          </a:p>
          <a:p>
            <a:pPr lvl="0">
              <a:spcAft>
                <a:spcPts val="6000"/>
              </a:spcAft>
            </a:pPr>
            <a:r>
              <a:rPr lang="de-DE" dirty="0" smtClean="0"/>
              <a:t>Innovativer Wandaufbau für Ihre Behaglichkeit</a:t>
            </a:r>
          </a:p>
          <a:p>
            <a:pPr lvl="0">
              <a:spcAft>
                <a:spcPts val="6000"/>
              </a:spcAft>
            </a:pPr>
            <a:r>
              <a:rPr lang="de-DE" dirty="0" smtClean="0"/>
              <a:t>Höchste Genauigkeit ermöglicht raschen und problemlosen Aufbau.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7</a:t>
            </a:fld>
            <a:endParaRPr lang="de-DE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8840" y="1573117"/>
            <a:ext cx="1800000" cy="135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8840" y="3200040"/>
            <a:ext cx="1800000" cy="135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8840" y="4826963"/>
            <a:ext cx="1800000" cy="135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5855441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Ihr Weg zum Traumhaus</a:t>
            </a:r>
          </a:p>
        </p:txBody>
      </p:sp>
      <p:sp>
        <p:nvSpPr>
          <p:cNvPr id="12" name="Untertitel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698573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Hauslinien 2013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7352688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351</Words>
  <Application>Microsoft Office PowerPoint</Application>
  <PresentationFormat>Breitbild</PresentationFormat>
  <Paragraphs>110</Paragraphs>
  <Slides>16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1" baseType="lpstr">
      <vt:lpstr>Arial</vt:lpstr>
      <vt:lpstr>Arial Black</vt:lpstr>
      <vt:lpstr>Calibri</vt:lpstr>
      <vt:lpstr>Wingdings</vt:lpstr>
      <vt:lpstr>Larissa</vt:lpstr>
      <vt:lpstr>Die Traumhaus-Fabrik</vt:lpstr>
      <vt:lpstr>Was Sie erwartet:</vt:lpstr>
      <vt:lpstr>Die Traumhausfabrik</vt:lpstr>
      <vt:lpstr>Die Firmeneigentümer</vt:lpstr>
      <vt:lpstr>Tradition…</vt:lpstr>
      <vt:lpstr>… und Moderne</vt:lpstr>
      <vt:lpstr>High Tech und Umwelt</vt:lpstr>
      <vt:lpstr>Ihr Weg zum Traumhaus</vt:lpstr>
      <vt:lpstr>Hauslinien 2013</vt:lpstr>
      <vt:lpstr>Entwurf und Angebot</vt:lpstr>
      <vt:lpstr>Auftrag und Baugesuch</vt:lpstr>
      <vt:lpstr>Detailplanung und Produktion</vt:lpstr>
      <vt:lpstr>Hausbau und Übergabe</vt:lpstr>
      <vt:lpstr>Der krönende Moment</vt:lpstr>
      <vt:lpstr>Ihre Ansprechpartner</vt:lpstr>
      <vt:lpstr>Wir wünschen Ihnen einen schönen Tag</vt:lpstr>
    </vt:vector>
  </TitlesOfParts>
  <Company>BRUNSTEINER Consulting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Traumhaus-Fabrik</dc:title>
  <dc:creator>Johnny B. Good</dc:creator>
  <cp:lastModifiedBy>Johnny B. Good</cp:lastModifiedBy>
  <cp:revision>79</cp:revision>
  <dcterms:created xsi:type="dcterms:W3CDTF">2013-02-25T14:16:51Z</dcterms:created>
  <dcterms:modified xsi:type="dcterms:W3CDTF">2015-12-23T15:45:34Z</dcterms:modified>
</cp:coreProperties>
</file>